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4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787" r:id="rId13"/>
    <p:sldId id="272" r:id="rId14"/>
    <p:sldId id="259" r:id="rId15"/>
    <p:sldId id="733" r:id="rId16"/>
    <p:sldId id="778" r:id="rId17"/>
    <p:sldId id="766" r:id="rId18"/>
    <p:sldId id="769" r:id="rId19"/>
    <p:sldId id="770" r:id="rId20"/>
    <p:sldId id="779" r:id="rId21"/>
    <p:sldId id="768" r:id="rId22"/>
    <p:sldId id="780" r:id="rId23"/>
    <p:sldId id="771" r:id="rId24"/>
    <p:sldId id="781" r:id="rId25"/>
    <p:sldId id="789" r:id="rId26"/>
    <p:sldId id="772" r:id="rId27"/>
    <p:sldId id="773" r:id="rId28"/>
    <p:sldId id="782" r:id="rId29"/>
    <p:sldId id="774" r:id="rId30"/>
    <p:sldId id="783" r:id="rId31"/>
    <p:sldId id="775" r:id="rId32"/>
    <p:sldId id="784" r:id="rId33"/>
    <p:sldId id="776" r:id="rId34"/>
    <p:sldId id="785" r:id="rId35"/>
    <p:sldId id="788" r:id="rId36"/>
    <p:sldId id="786" r:id="rId37"/>
    <p:sldId id="777" r:id="rId38"/>
    <p:sldId id="260" r:id="rId39"/>
    <p:sldId id="26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38"/>
    <p:restoredTop sz="94617"/>
  </p:normalViewPr>
  <p:slideViewPr>
    <p:cSldViewPr snapToGrid="0" snapToObjects="1">
      <p:cViewPr varScale="1">
        <p:scale>
          <a:sx n="90" d="100"/>
          <a:sy n="90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33.tiff"/><Relationship Id="rId3" Type="http://schemas.openxmlformats.org/officeDocument/2006/relationships/image" Target="../media/image36.png"/><Relationship Id="rId7" Type="http://schemas.openxmlformats.org/officeDocument/2006/relationships/image" Target="../media/image27.tiff"/><Relationship Id="rId12" Type="http://schemas.openxmlformats.org/officeDocument/2006/relationships/image" Target="../media/image32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11" Type="http://schemas.openxmlformats.org/officeDocument/2006/relationships/image" Target="../media/image31.tiff"/><Relationship Id="rId5" Type="http://schemas.openxmlformats.org/officeDocument/2006/relationships/image" Target="../media/image38.png"/><Relationship Id="rId10" Type="http://schemas.openxmlformats.org/officeDocument/2006/relationships/image" Target="../media/image30.tiff"/><Relationship Id="rId4" Type="http://schemas.openxmlformats.org/officeDocument/2006/relationships/image" Target="../media/image37.png"/><Relationship Id="rId9" Type="http://schemas.openxmlformats.org/officeDocument/2006/relationships/image" Target="../media/image29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36.png"/><Relationship Id="rId7" Type="http://schemas.openxmlformats.org/officeDocument/2006/relationships/image" Target="../media/image27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3F0D-9C21-404E-870E-8B208F09B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Series: UNIT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77610-B46E-2C4F-B958-125CCFE48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Session</a:t>
            </a:r>
          </a:p>
        </p:txBody>
      </p:sp>
    </p:spTree>
    <p:extLst>
      <p:ext uri="{BB962C8B-B14F-4D97-AF65-F5344CB8AC3E}">
        <p14:creationId xmlns:p14="http://schemas.microsoft.com/office/powerpoint/2010/main" val="729096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DC49-FA02-634A-AE98-3EB8751F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Butterworth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1F238-C5E5-A941-A84E-3988B3A8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15040"/>
            <a:ext cx="27432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7C7B7-75E4-AE49-81C9-42A8BB1E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32" y="1435856"/>
            <a:ext cx="6692900" cy="3276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4C19AC-F919-4B4C-A88C-5105DA15DD20}"/>
              </a:ext>
            </a:extLst>
          </p:cNvPr>
          <p:cNvSpPr/>
          <p:nvPr/>
        </p:nvSpPr>
        <p:spPr>
          <a:xfrm>
            <a:off x="3371850" y="5256958"/>
            <a:ext cx="5369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butterworth.wge</a:t>
            </a:r>
            <a:r>
              <a:rPr lang="en-US" dirty="0"/>
              <a:t>(</a:t>
            </a:r>
            <a:r>
              <a:rPr lang="en-US" dirty="0" err="1"/>
              <a:t>x,order</a:t>
            </a:r>
            <a:r>
              <a:rPr lang="en-US" dirty="0"/>
              <a:t> = 10, type = “low”, cutoff = .2)</a:t>
            </a:r>
          </a:p>
        </p:txBody>
      </p:sp>
    </p:spTree>
    <p:extLst>
      <p:ext uri="{BB962C8B-B14F-4D97-AF65-F5344CB8AC3E}">
        <p14:creationId xmlns:p14="http://schemas.microsoft.com/office/powerpoint/2010/main" val="10244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8FEA-AF5D-534F-8E94-E36C6AA1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423B0-8928-254C-A5E9-D4239B6F4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Part 1 and Part 2</a:t>
            </a:r>
          </a:p>
          <a:p>
            <a:pPr marL="514350" indent="-514350">
              <a:buAutoNum type="arabicPeriod"/>
            </a:pPr>
            <a:r>
              <a:rPr lang="en-US" dirty="0"/>
              <a:t>Plot the realization from each csv file.  </a:t>
            </a:r>
          </a:p>
          <a:p>
            <a:pPr marL="514350" indent="-514350">
              <a:buAutoNum type="arabicPeriod"/>
            </a:pPr>
            <a:r>
              <a:rPr lang="en-US" dirty="0"/>
              <a:t>Use Filters and other tools now at your disposal to try and diagnose the frequency or frequencies in the data.</a:t>
            </a:r>
          </a:p>
          <a:p>
            <a:pPr marL="514350" indent="-514350">
              <a:buAutoNum type="arabicPeriod"/>
            </a:pPr>
            <a:r>
              <a:rPr lang="en-US" dirty="0"/>
              <a:t>Create a PowerPoint (Just one for the group.) for your reference and to possibly share with the class.</a:t>
            </a:r>
          </a:p>
        </p:txBody>
      </p:sp>
    </p:spTree>
    <p:extLst>
      <p:ext uri="{BB962C8B-B14F-4D97-AF65-F5344CB8AC3E}">
        <p14:creationId xmlns:p14="http://schemas.microsoft.com/office/powerpoint/2010/main" val="3984727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09645B-3ED8-434B-9A46-576F8677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2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81744E-836F-8E47-9694-2C2E89E02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and check your answers for the worksheet.  Make sure it all makes sense … we will be using these ideas extensively. </a:t>
            </a:r>
          </a:p>
          <a:p>
            <a:pPr marL="514350" indent="-514350">
              <a:buAutoNum type="arabicPeriod"/>
            </a:pPr>
            <a:r>
              <a:rPr lang="en-US" dirty="0"/>
              <a:t>Move on to the two Questions (a-e for both).</a:t>
            </a:r>
          </a:p>
          <a:p>
            <a:pPr marL="514350" indent="-514350">
              <a:buAutoNum type="arabicPeriod"/>
            </a:pPr>
            <a:r>
              <a:rPr lang="en-US" dirty="0"/>
              <a:t>If there is time… play with </a:t>
            </a:r>
            <a:r>
              <a:rPr lang="en-US" dirty="0" err="1"/>
              <a:t>gen.arma.wge</a:t>
            </a:r>
            <a:r>
              <a:rPr lang="en-US" dirty="0"/>
              <a:t>, </a:t>
            </a:r>
            <a:r>
              <a:rPr lang="en-US" dirty="0" err="1"/>
              <a:t>plotts.sample.wge</a:t>
            </a:r>
            <a:r>
              <a:rPr lang="en-US" dirty="0"/>
              <a:t> and </a:t>
            </a:r>
            <a:r>
              <a:rPr lang="en-US" dirty="0" err="1"/>
              <a:t>plotts.true.wge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5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2">
            <a:extLst>
              <a:ext uri="{FF2B5EF4-FFF2-40B4-BE49-F238E27FC236}">
                <a16:creationId xmlns:a16="http://schemas.microsoft.com/office/drawing/2014/main" id="{8009B7F1-20C9-8B4A-912A-E2A55C4CF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905" y="224135"/>
            <a:ext cx="3951012" cy="523220"/>
          </a:xfrm>
          <a:prstGeom prst="rect">
            <a:avLst/>
          </a:prstGeom>
          <a:noFill/>
          <a:ln w="25400">
            <a:solidFill>
              <a:srgbClr val="F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</a:rPr>
              <a:t>AR(1):  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</a:rPr>
              <a:t>X</a:t>
            </a:r>
            <a:r>
              <a:rPr lang="en-US" sz="900" b="1" i="1" dirty="0">
                <a:solidFill>
                  <a:srgbClr val="0000FB"/>
                </a:solidFill>
                <a:latin typeface="Times New Roman" pitchFamily="18" charset="0"/>
              </a:rPr>
              <a:t> 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</a:rPr>
              <a:t>t</a:t>
            </a:r>
            <a:r>
              <a:rPr lang="en-US" sz="2800" b="1" dirty="0">
                <a:solidFill>
                  <a:srgbClr val="0000FB"/>
                </a:solidFill>
              </a:rPr>
              <a:t> </a:t>
            </a:r>
            <a:r>
              <a:rPr lang="en-US" sz="2800" dirty="0">
                <a:solidFill>
                  <a:srgbClr val="0000FB"/>
                </a:solidFill>
                <a:cs typeface="Arial" charset="0"/>
              </a:rPr>
              <a:t>–</a:t>
            </a:r>
            <a:r>
              <a:rPr lang="en-US" sz="2800" b="1" dirty="0">
                <a:solidFill>
                  <a:srgbClr val="0000FB"/>
                </a:solidFill>
                <a:cs typeface="Arial" charset="0"/>
              </a:rPr>
              <a:t> </a:t>
            </a:r>
            <a:r>
              <a:rPr lang="el-GR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4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7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sz="7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l-GR" sz="2800" b="1" dirty="0">
              <a:solidFill>
                <a:srgbClr val="0000FB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179355F8-FD17-4B49-A18F-E09E5A1FF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69" y="838201"/>
            <a:ext cx="41611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Stationarity:</a:t>
            </a: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399739F3-FE12-B042-BCAE-E297DB942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905" y="2425868"/>
            <a:ext cx="59243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Autocorrelation: 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160920EC-8823-6248-A8BD-07D9F3B07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38" y="5943600"/>
            <a:ext cx="6863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has a peak at </a:t>
            </a:r>
            <a:r>
              <a:rPr lang="en-US" sz="2400" i="1" dirty="0">
                <a:latin typeface="Times New Roman" pitchFamily="18" charset="0"/>
              </a:rPr>
              <a:t>f </a:t>
            </a:r>
            <a:r>
              <a:rPr lang="en-US" sz="2400" dirty="0">
                <a:latin typeface="Times New Roman" pitchFamily="18" charset="0"/>
              </a:rPr>
              <a:t>= 0 (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 </a:t>
            </a:r>
            <a:r>
              <a:rPr lang="en-US" sz="2400" dirty="0">
                <a:latin typeface="Symbol" pitchFamily="18" charset="2"/>
              </a:rPr>
              <a:t>&gt; 0)  </a:t>
            </a:r>
            <a:r>
              <a:rPr lang="en-US" sz="2400" i="1" dirty="0">
                <a:latin typeface="Times New Roman" pitchFamily="18" charset="0"/>
              </a:rPr>
              <a:t> </a:t>
            </a:r>
            <a:r>
              <a:rPr lang="en-US" sz="2400" dirty="0"/>
              <a:t>or </a:t>
            </a:r>
            <a:r>
              <a:rPr lang="en-US" sz="2400" i="1" dirty="0">
                <a:latin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</a:rPr>
              <a:t> = .5 (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 &lt; 0) </a:t>
            </a: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31EA9F5B-4245-084B-8709-01AB987AF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908" y="3276600"/>
            <a:ext cx="40200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damped exponential </a:t>
            </a:r>
          </a:p>
          <a:p>
            <a:r>
              <a:rPr lang="en-US" sz="2400" dirty="0"/>
              <a:t>      (oscillating if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/>
              <a:t>1</a:t>
            </a:r>
            <a:r>
              <a:rPr lang="en-US" sz="2400" dirty="0"/>
              <a:t> &lt;0)</a:t>
            </a:r>
            <a:endParaRPr lang="en-US" sz="2400" baseline="-25000" dirty="0">
              <a:latin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25">
                <a:extLst>
                  <a:ext uri="{FF2B5EF4-FFF2-40B4-BE49-F238E27FC236}">
                    <a16:creationId xmlns:a16="http://schemas.microsoft.com/office/drawing/2014/main" id="{E89E4BB8-8796-5644-8F0A-D98DC27DF2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1067" y="1409700"/>
                <a:ext cx="406523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25400">
                    <a:solidFill>
                      <a:srgbClr val="F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Stationary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iff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| &lt; 1</a:t>
                </a:r>
              </a:p>
            </p:txBody>
          </p:sp>
        </mc:Choice>
        <mc:Fallback xmlns="">
          <p:sp>
            <p:nvSpPr>
              <p:cNvPr id="23" name="Text Box 25">
                <a:extLst>
                  <a:ext uri="{FF2B5EF4-FFF2-40B4-BE49-F238E27FC236}">
                    <a16:creationId xmlns:a16="http://schemas.microsoft.com/office/drawing/2014/main" id="{E89E4BB8-8796-5644-8F0A-D98DC27DF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1067" y="1409700"/>
                <a:ext cx="4065231" cy="461665"/>
              </a:xfrm>
              <a:prstGeom prst="rect">
                <a:avLst/>
              </a:prstGeom>
              <a:blipFill>
                <a:blip r:embed="rId2"/>
                <a:stretch>
                  <a:fillRect l="-2181" t="-8108" b="-270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28">
            <a:extLst>
              <a:ext uri="{FF2B5EF4-FFF2-40B4-BE49-F238E27FC236}">
                <a16:creationId xmlns:a16="http://schemas.microsoft.com/office/drawing/2014/main" id="{4C40F137-F8BA-DC40-920F-F116AB19B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68" y="4034135"/>
            <a:ext cx="43198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Realizations look like:</a:t>
            </a:r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id="{3E7515FD-AAD1-D048-915D-EFA574562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19600"/>
            <a:ext cx="8110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&gt; 0 :  </a:t>
            </a:r>
            <a:r>
              <a:rPr lang="en-US" sz="2400" dirty="0"/>
              <a:t>Wandering</a:t>
            </a:r>
          </a:p>
        </p:txBody>
      </p:sp>
      <p:sp>
        <p:nvSpPr>
          <p:cNvPr id="26" name="Text Box 31">
            <a:extLst>
              <a:ext uri="{FF2B5EF4-FFF2-40B4-BE49-F238E27FC236}">
                <a16:creationId xmlns:a16="http://schemas.microsoft.com/office/drawing/2014/main" id="{B82F5A00-0870-D644-9D46-D291052D8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38" y="4876800"/>
            <a:ext cx="8110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&lt; 0 :  </a:t>
            </a:r>
            <a:r>
              <a:rPr lang="en-US" sz="2400" dirty="0"/>
              <a:t>Oscillating </a:t>
            </a:r>
          </a:p>
        </p:txBody>
      </p:sp>
      <p:sp>
        <p:nvSpPr>
          <p:cNvPr id="27" name="Text Box 32">
            <a:extLst>
              <a:ext uri="{FF2B5EF4-FFF2-40B4-BE49-F238E27FC236}">
                <a16:creationId xmlns:a16="http://schemas.microsoft.com/office/drawing/2014/main" id="{4F7B8832-50AB-0D47-A39A-B036D7563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708" y="5562601"/>
            <a:ext cx="22568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Spectrum: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634144-AF9E-C746-8534-83A3B53E2B21}"/>
                  </a:ext>
                </a:extLst>
              </p:cNvPr>
              <p:cNvSpPr txBox="1"/>
              <p:nvPr/>
            </p:nvSpPr>
            <p:spPr bwMode="auto">
              <a:xfrm>
                <a:off x="919151" y="2885182"/>
                <a:ext cx="4305991" cy="438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i="1" dirty="0">
                              <a:latin typeface="Symbol" pitchFamily="18" charset="2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800" baseline="-25000" dirty="0">
                              <a:latin typeface="Symbol" pitchFamily="18" charset="2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baseline="-25000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𝑓𝑜𝑟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≥1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634144-AF9E-C746-8534-83A3B53E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151" y="2885182"/>
                <a:ext cx="4305991" cy="438582"/>
              </a:xfrm>
              <a:prstGeom prst="rect">
                <a:avLst/>
              </a:prstGeom>
              <a:blipFill>
                <a:blip r:embed="rId3"/>
                <a:stretch>
                  <a:fillRect l="-1180" r="-1180" b="-52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383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1a: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.8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.8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+.8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3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551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1a: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.8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.8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+.8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3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74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1b: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C412B2-3B65-7542-8944-6CE9F599464C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C412B2-3B65-7542-8944-6CE9F5994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699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Concept Check on AR(1) Characteristic Equation: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Answer: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212DA9-723A-CB45-9F03-7F7DEDF7D112}"/>
                  </a:ext>
                </a:extLst>
              </p:cNvPr>
              <p:cNvSpPr/>
              <p:nvPr/>
            </p:nvSpPr>
            <p:spPr>
              <a:xfrm>
                <a:off x="2321209" y="4860060"/>
                <a:ext cx="1604927" cy="1718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.8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8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=−1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.8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1.25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= −1.25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212DA9-723A-CB45-9F03-7F7DEDF7D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209" y="4860060"/>
                <a:ext cx="1604927" cy="1718932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960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1c:</a:t>
            </a:r>
          </a:p>
          <a:p>
            <a:pPr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inverse of the root: |r|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  (Short Answer).  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24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F277-4AD5-0C4C-84A4-6609DE1D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425D3-E001-0949-9F7F-2575132F1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811437"/>
            <a:ext cx="7886700" cy="900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Consider the realization above. </a:t>
            </a:r>
          </a:p>
          <a:p>
            <a:pPr marL="0" indent="0">
              <a:buNone/>
            </a:pPr>
            <a:r>
              <a:rPr lang="en-US" sz="2000" dirty="0"/>
              <a:t>Match the filter on the left to the plot on the right.</a:t>
            </a:r>
          </a:p>
        </p:txBody>
      </p:sp>
    </p:spTree>
    <p:extLst>
      <p:ext uri="{BB962C8B-B14F-4D97-AF65-F5344CB8AC3E}">
        <p14:creationId xmlns:p14="http://schemas.microsoft.com/office/powerpoint/2010/main" val="2967466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79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Concept Check on AR(1) Characteristic Equation: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is the inverse of the root: |r|</a:t>
                </a:r>
                <a:r>
                  <a:rPr lang="en-US" sz="2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?  (Short Answer).  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Answer: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−1.25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=.8</m:t>
                    </m:r>
                  </m:oMath>
                </a14:m>
                <a:endParaRPr lang="en-US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79732"/>
              </a:xfrm>
              <a:prstGeom prst="rect">
                <a:avLst/>
              </a:prstGeom>
              <a:blipFill>
                <a:blip r:embed="rId2"/>
                <a:stretch>
                  <a:fillRect l="-1302" t="-806" r="-21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3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447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1d: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546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Concept Check on AR(1) Characteristic Equation: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The root of the characteristic equation is -1.25 which is outside the UNIT circle.  For this reason the series is stationary.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187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66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C7A2E97-DF71-9B45-B7C5-D8DE8D93CA5A}"/>
              </a:ext>
            </a:extLst>
          </p:cNvPr>
          <p:cNvSpPr/>
          <p:nvPr/>
        </p:nvSpPr>
        <p:spPr>
          <a:xfrm>
            <a:off x="1130113" y="5338844"/>
            <a:ext cx="282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gen.arma.wge</a:t>
            </a:r>
            <a:r>
              <a:rPr lang="en-US" dirty="0">
                <a:solidFill>
                  <a:srgbClr val="FF0000"/>
                </a:solidFill>
              </a:rPr>
              <a:t>(100,phi = -.8)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0DEE6-A773-AD4E-A4C4-2D2BB51D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933" y="4532910"/>
            <a:ext cx="34163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9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2a: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+.92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.92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+.92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3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289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2a: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+.92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.92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+.92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3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28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2b: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E76F2E-E06D-E84A-BFA4-FF612FBDDFF5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E76F2E-E06D-E84A-BFA4-FF612FBDD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028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2b: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B7FB11F-70CC-7E4E-9404-8A67A25FFB26}"/>
                  </a:ext>
                </a:extLst>
              </p:cNvPr>
              <p:cNvSpPr/>
              <p:nvPr/>
            </p:nvSpPr>
            <p:spPr>
              <a:xfrm>
                <a:off x="2321209" y="4860060"/>
                <a:ext cx="1733167" cy="1720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−.92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8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=−1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.92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1.087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= 1.087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B7FB11F-70CC-7E4E-9404-8A67A25FF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209" y="4860060"/>
                <a:ext cx="1733167" cy="1720727"/>
              </a:xfrm>
              <a:prstGeom prst="rect">
                <a:avLst/>
              </a:prstGeom>
              <a:blipFill>
                <a:blip r:embed="rId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22673-5C1E-4244-8F2D-40727AF3A9C5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22673-5C1E-4244-8F2D-40727AF3A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3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465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2c: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inverse of the root: |r|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  (Short Answer).  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21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D4DB-8BD6-A649-9E48-BB16A708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41B16-C93A-104F-ADB0-F4B1D4275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609" y="1485970"/>
            <a:ext cx="3254233" cy="1932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C9497-3212-2D41-9470-73560CE0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34" y="3418171"/>
            <a:ext cx="6477000" cy="208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3C6EAE-27B1-424F-8F9D-DD742A8A2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0" y="5670929"/>
            <a:ext cx="3225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62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2c: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inverse of the root: |r|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  (Short Answer).  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8AF432-5492-4243-834B-77D7AE99B5B6}"/>
                  </a:ext>
                </a:extLst>
              </p:cNvPr>
              <p:cNvSpPr/>
              <p:nvPr/>
            </p:nvSpPr>
            <p:spPr>
              <a:xfrm>
                <a:off x="2814429" y="5590932"/>
                <a:ext cx="226279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Answer: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1.087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.92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8AF432-5492-4243-834B-77D7AE99B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429" y="5590932"/>
                <a:ext cx="2262799" cy="504818"/>
              </a:xfrm>
              <a:prstGeom prst="rect">
                <a:avLst/>
              </a:prstGeom>
              <a:blipFill>
                <a:blip r:embed="rId3"/>
                <a:stretch>
                  <a:fillRect l="-223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806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2d: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049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2d: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D333AA9-F4CD-9B41-8FC7-1BC5CB326BD8}"/>
              </a:ext>
            </a:extLst>
          </p:cNvPr>
          <p:cNvSpPr/>
          <p:nvPr/>
        </p:nvSpPr>
        <p:spPr>
          <a:xfrm>
            <a:off x="197892" y="4447640"/>
            <a:ext cx="86049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The root of the characteristic equation is 1.087 which is outside the UNIT circle.  For this reason the series is known to be stationary.</a:t>
            </a:r>
          </a:p>
        </p:txBody>
      </p:sp>
    </p:spTree>
    <p:extLst>
      <p:ext uri="{BB962C8B-B14F-4D97-AF65-F5344CB8AC3E}">
        <p14:creationId xmlns:p14="http://schemas.microsoft.com/office/powerpoint/2010/main" val="872906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941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B3F4D2-338F-CC4F-9AC0-2FBC075E2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72" y="4649338"/>
            <a:ext cx="3416300" cy="198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0B7FCC-FE7A-F34A-8B1F-89AEF796E75B}"/>
              </a:ext>
            </a:extLst>
          </p:cNvPr>
          <p:cNvSpPr/>
          <p:nvPr/>
        </p:nvSpPr>
        <p:spPr>
          <a:xfrm>
            <a:off x="1254947" y="5270606"/>
            <a:ext cx="286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gen.arma.wge</a:t>
            </a:r>
            <a:r>
              <a:rPr lang="en-US" dirty="0">
                <a:solidFill>
                  <a:srgbClr val="FF0000"/>
                </a:solidFill>
              </a:rPr>
              <a:t>(100,phi = .92)</a:t>
            </a:r>
          </a:p>
        </p:txBody>
      </p:sp>
    </p:spTree>
    <p:extLst>
      <p:ext uri="{BB962C8B-B14F-4D97-AF65-F5344CB8AC3E}">
        <p14:creationId xmlns:p14="http://schemas.microsoft.com/office/powerpoint/2010/main" val="1973216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09645B-3ED8-434B-9A46-576F8677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94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01E9-D833-7C41-B7BF-848875BB3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76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0D83-F16F-1C4D-B80F-1218FB1BB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60" y="92376"/>
            <a:ext cx="7886700" cy="1325563"/>
          </a:xfrm>
        </p:spPr>
        <p:txBody>
          <a:bodyPr/>
          <a:lstStyle/>
          <a:p>
            <a:r>
              <a:rPr lang="en-US" dirty="0"/>
              <a:t>AR(1)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A8E5-74F7-A249-9D48-EB3CB01E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56705" y="1498920"/>
            <a:ext cx="4531729" cy="7810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Match the model with the realization and/or </a:t>
            </a:r>
          </a:p>
          <a:p>
            <a:pPr marL="0" indent="0" algn="ctr">
              <a:buNone/>
            </a:pPr>
            <a:r>
              <a:rPr lang="en-US" sz="1600" dirty="0"/>
              <a:t>ACF and/or Spectral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/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=−.99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blipFill>
                <a:blip r:embed="rId2"/>
                <a:stretch>
                  <a:fillRect l="-510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/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blipFill>
                <a:blip r:embed="rId3"/>
                <a:stretch>
                  <a:fillRect l="-1775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/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=.95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/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=1.1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blipFill>
                <a:blip r:embed="rId5"/>
                <a:stretch>
                  <a:fillRect t="-8000" b="-3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75746A7-6558-1041-A819-6DC230823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039" y="356949"/>
            <a:ext cx="2285747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8DEDC-4ABC-6047-A5D0-DE1DA383D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038" y="1910660"/>
            <a:ext cx="2353411" cy="1364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37759-12C9-E648-A5B8-A688D2FDE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006" y="3712114"/>
            <a:ext cx="2485957" cy="14416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AEDDB8-ADA5-4940-AA72-0D8E13C290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7" b="15872"/>
          <a:stretch/>
        </p:blipFill>
        <p:spPr>
          <a:xfrm>
            <a:off x="3914909" y="374110"/>
            <a:ext cx="2349162" cy="1435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D1BFC-494C-684E-A281-0B2D0AE66A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4507" y="2347677"/>
            <a:ext cx="2318108" cy="1344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D04491-E5A9-2649-8079-2E0C40A6D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5327" y="3483307"/>
            <a:ext cx="2425643" cy="1406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5E8519-4E54-EB44-884F-06D9591B19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9437" y="5313978"/>
            <a:ext cx="2533178" cy="1469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8E79B0-F757-F142-9E7B-6C5284F607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4537" y="5408083"/>
            <a:ext cx="2514177" cy="1458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CF039F-DB17-8F47-A3A2-7704E4F88620}"/>
              </a:ext>
            </a:extLst>
          </p:cNvPr>
          <p:cNvSpPr txBox="1"/>
          <p:nvPr/>
        </p:nvSpPr>
        <p:spPr>
          <a:xfrm>
            <a:off x="3647380" y="233060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468DF-D623-3C49-8A79-542A2BCD94F9}"/>
              </a:ext>
            </a:extLst>
          </p:cNvPr>
          <p:cNvSpPr txBox="1"/>
          <p:nvPr/>
        </p:nvSpPr>
        <p:spPr>
          <a:xfrm>
            <a:off x="3636006" y="1995898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A2854D-97B4-9D49-A20F-76AAF02D0B46}"/>
              </a:ext>
            </a:extLst>
          </p:cNvPr>
          <p:cNvSpPr txBox="1"/>
          <p:nvPr/>
        </p:nvSpPr>
        <p:spPr>
          <a:xfrm>
            <a:off x="3435317" y="3612331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635DF-F355-C341-8EF5-5B88D76A566C}"/>
              </a:ext>
            </a:extLst>
          </p:cNvPr>
          <p:cNvSpPr txBox="1"/>
          <p:nvPr/>
        </p:nvSpPr>
        <p:spPr>
          <a:xfrm>
            <a:off x="3402623" y="5161578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E4D250-77A4-6B49-9FA3-76F404273056}"/>
              </a:ext>
            </a:extLst>
          </p:cNvPr>
          <p:cNvSpPr txBox="1"/>
          <p:nvPr/>
        </p:nvSpPr>
        <p:spPr>
          <a:xfrm>
            <a:off x="6264071" y="265353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D2261-18D2-C541-948D-72CB00FDFEFE}"/>
              </a:ext>
            </a:extLst>
          </p:cNvPr>
          <p:cNvSpPr txBox="1"/>
          <p:nvPr/>
        </p:nvSpPr>
        <p:spPr>
          <a:xfrm>
            <a:off x="6358200" y="2127075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B60B44-E127-0245-9A09-3857F5FA5D58}"/>
              </a:ext>
            </a:extLst>
          </p:cNvPr>
          <p:cNvSpPr txBox="1"/>
          <p:nvPr/>
        </p:nvSpPr>
        <p:spPr>
          <a:xfrm>
            <a:off x="6264071" y="3743508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3386E7-E702-C447-AF57-D1D835326F45}"/>
              </a:ext>
            </a:extLst>
          </p:cNvPr>
          <p:cNvSpPr txBox="1"/>
          <p:nvPr/>
        </p:nvSpPr>
        <p:spPr>
          <a:xfrm>
            <a:off x="6355036" y="5108311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</p:spTree>
    <p:extLst>
      <p:ext uri="{BB962C8B-B14F-4D97-AF65-F5344CB8AC3E}">
        <p14:creationId xmlns:p14="http://schemas.microsoft.com/office/powerpoint/2010/main" val="2378227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0D83-F16F-1C4D-B80F-1218FB1B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AR(1)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A8E5-74F7-A249-9D48-EB3CB01E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72515" y="1560178"/>
            <a:ext cx="7469101" cy="78109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/>
              <a:t>Match the model with the realization and/or </a:t>
            </a:r>
          </a:p>
          <a:p>
            <a:pPr marL="0" indent="0" algn="ctr">
              <a:buNone/>
            </a:pPr>
            <a:r>
              <a:rPr lang="en-US" sz="2400" dirty="0"/>
              <a:t>ACF and/or Spectral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/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=−.99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blipFill>
                <a:blip r:embed="rId2"/>
                <a:stretch>
                  <a:fillRect l="-510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/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blipFill>
                <a:blip r:embed="rId3"/>
                <a:stretch>
                  <a:fillRect l="-1775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/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=.95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/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=1.1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blipFill>
                <a:blip r:embed="rId5"/>
                <a:stretch>
                  <a:fillRect t="-8000" b="-3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75746A7-6558-1041-A819-6DC230823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586" y="2480680"/>
            <a:ext cx="1579222" cy="915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8DEDC-4ABC-6047-A5D0-DE1DA383D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586" y="3622820"/>
            <a:ext cx="1579222" cy="915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37759-12C9-E648-A5B8-A688D2FDE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9545" y="4579295"/>
            <a:ext cx="1626263" cy="943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AEDDB8-ADA5-4940-AA72-0D8E13C290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7" b="15872"/>
          <a:stretch/>
        </p:blipFill>
        <p:spPr>
          <a:xfrm>
            <a:off x="6725354" y="5701434"/>
            <a:ext cx="1722281" cy="1052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3D0344-C962-9F49-8CA9-F2533E4EA95D}"/>
              </a:ext>
            </a:extLst>
          </p:cNvPr>
          <p:cNvSpPr txBox="1"/>
          <p:nvPr/>
        </p:nvSpPr>
        <p:spPr>
          <a:xfrm>
            <a:off x="6344422" y="2156609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C4509-D66C-9743-83E6-426F241A7046}"/>
              </a:ext>
            </a:extLst>
          </p:cNvPr>
          <p:cNvSpPr txBox="1"/>
          <p:nvPr/>
        </p:nvSpPr>
        <p:spPr>
          <a:xfrm>
            <a:off x="6349051" y="3504058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CF569E-4EB6-304C-9967-CA515E05EECB}"/>
              </a:ext>
            </a:extLst>
          </p:cNvPr>
          <p:cNvSpPr txBox="1"/>
          <p:nvPr/>
        </p:nvSpPr>
        <p:spPr>
          <a:xfrm>
            <a:off x="6335291" y="4543474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E077E4-DCE6-1648-995E-7A2A1ABA9DD9}"/>
              </a:ext>
            </a:extLst>
          </p:cNvPr>
          <p:cNvSpPr txBox="1"/>
          <p:nvPr/>
        </p:nvSpPr>
        <p:spPr>
          <a:xfrm>
            <a:off x="6378509" y="5623922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14547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1B59-752A-054D-AEC7-1464B898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9144000" cy="1325563"/>
          </a:xfrm>
        </p:spPr>
        <p:txBody>
          <a:bodyPr/>
          <a:lstStyle/>
          <a:p>
            <a:r>
              <a:rPr lang="en-US" dirty="0"/>
              <a:t>End Breakout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ECD9F-2FDD-FE41-A2F6-F85C882C0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4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1C1B-246A-0A45-823B-71BFA51B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Density and Linear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780DF-8CC7-7745-9957-66FAE294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015" y="1523783"/>
            <a:ext cx="3620262" cy="138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16445-43C0-E84F-9D4C-8790A55ED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92" y="4350787"/>
            <a:ext cx="5438013" cy="1082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7AE61B-91A1-6049-B802-205AA8119B1B}"/>
              </a:ext>
            </a:extLst>
          </p:cNvPr>
          <p:cNvSpPr txBox="1"/>
          <p:nvPr/>
        </p:nvSpPr>
        <p:spPr>
          <a:xfrm>
            <a:off x="2674959" y="6168790"/>
            <a:ext cx="4899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squared frequency response function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6BCD52-66E4-9848-9FED-F6BBC9948CFA}"/>
              </a:ext>
            </a:extLst>
          </p:cNvPr>
          <p:cNvCxnSpPr/>
          <p:nvPr/>
        </p:nvCxnSpPr>
        <p:spPr>
          <a:xfrm flipH="1" flipV="1">
            <a:off x="4708478" y="5295333"/>
            <a:ext cx="354841" cy="6540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CF88B6-47A7-B04F-BE28-FAE73923E68C}"/>
              </a:ext>
            </a:extLst>
          </p:cNvPr>
          <p:cNvSpPr txBox="1"/>
          <p:nvPr/>
        </p:nvSpPr>
        <p:spPr>
          <a:xfrm>
            <a:off x="2674959" y="3563293"/>
            <a:ext cx="4899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frequency response function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C702A-B5F1-CC48-81C9-BE5A5C4CEDD8}"/>
              </a:ext>
            </a:extLst>
          </p:cNvPr>
          <p:cNvCxnSpPr/>
          <p:nvPr/>
        </p:nvCxnSpPr>
        <p:spPr>
          <a:xfrm flipH="1" flipV="1">
            <a:off x="4708478" y="2867260"/>
            <a:ext cx="354841" cy="6540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E36B-5D64-8448-8A10-0F6C74C9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41" y="378774"/>
            <a:ext cx="8133213" cy="1325563"/>
          </a:xfrm>
        </p:spPr>
        <p:txBody>
          <a:bodyPr/>
          <a:lstStyle/>
          <a:p>
            <a:pPr algn="ctr"/>
            <a:r>
              <a:rPr lang="en-US" dirty="0"/>
              <a:t>Ideal Frequency Response Function</a:t>
            </a:r>
            <a:br>
              <a:rPr lang="en-US" dirty="0"/>
            </a:br>
            <a:r>
              <a:rPr lang="en-US" dirty="0"/>
              <a:t>(Low Pass)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31591-3390-1740-9D8D-1B7B73E9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39" y="2060814"/>
            <a:ext cx="4092179" cy="1494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09FD6-A15B-574C-97CC-E5F7AB16B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27"/>
          <a:stretch/>
        </p:blipFill>
        <p:spPr>
          <a:xfrm>
            <a:off x="3006330" y="3637034"/>
            <a:ext cx="2910196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E36B-5D64-8448-8A10-0F6C74C9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41" y="310534"/>
            <a:ext cx="8133213" cy="1325563"/>
          </a:xfrm>
        </p:spPr>
        <p:txBody>
          <a:bodyPr/>
          <a:lstStyle/>
          <a:p>
            <a:pPr algn="ctr"/>
            <a:r>
              <a:rPr lang="en-US" dirty="0"/>
              <a:t>Ideal Frequency Response Function</a:t>
            </a:r>
            <a:br>
              <a:rPr lang="en-US" dirty="0"/>
            </a:br>
            <a:r>
              <a:rPr lang="en-US" dirty="0"/>
              <a:t>(Band Pass)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31591-3390-1740-9D8D-1B7B73E9E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24"/>
          <a:stretch/>
        </p:blipFill>
        <p:spPr>
          <a:xfrm>
            <a:off x="2415339" y="1801505"/>
            <a:ext cx="2716219" cy="1494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652BEB-E544-0641-BA66-8FEE534D4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401" y="3609738"/>
            <a:ext cx="3438053" cy="286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89A5C4-1C55-0A48-853F-BEE54E2F63CC}"/>
                  </a:ext>
                </a:extLst>
              </p:cNvPr>
              <p:cNvSpPr txBox="1"/>
              <p:nvPr/>
            </p:nvSpPr>
            <p:spPr>
              <a:xfrm>
                <a:off x="4933666" y="2115403"/>
                <a:ext cx="1141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89A5C4-1C55-0A48-853F-BEE54E2F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66" y="2115403"/>
                <a:ext cx="1141659" cy="276999"/>
              </a:xfrm>
              <a:prstGeom prst="rect">
                <a:avLst/>
              </a:prstGeom>
              <a:blipFill>
                <a:blip r:embed="rId4"/>
                <a:stretch>
                  <a:fillRect r="-329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8ABE96-7B8D-D341-9876-2ED02C0FCF1A}"/>
                  </a:ext>
                </a:extLst>
              </p:cNvPr>
              <p:cNvSpPr txBox="1"/>
              <p:nvPr/>
            </p:nvSpPr>
            <p:spPr>
              <a:xfrm>
                <a:off x="5059896" y="2641214"/>
                <a:ext cx="1087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8ABE96-7B8D-D341-9876-2ED02C0FC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896" y="2641214"/>
                <a:ext cx="1087092" cy="276999"/>
              </a:xfrm>
              <a:prstGeom prst="rect">
                <a:avLst/>
              </a:prstGeom>
              <a:blipFill>
                <a:blip r:embed="rId5"/>
                <a:stretch>
                  <a:fillRect l="-3448" r="-344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AEADB3-2DA2-6F43-AB2E-7521E044D41F}"/>
              </a:ext>
            </a:extLst>
          </p:cNvPr>
          <p:cNvSpPr/>
          <p:nvPr/>
        </p:nvSpPr>
        <p:spPr>
          <a:xfrm>
            <a:off x="2030729" y="6189674"/>
            <a:ext cx="6320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butterworth.wge</a:t>
            </a:r>
            <a:r>
              <a:rPr lang="en-US" dirty="0"/>
              <a:t>(</a:t>
            </a:r>
            <a:r>
              <a:rPr lang="en-US" dirty="0" err="1"/>
              <a:t>x,order</a:t>
            </a:r>
            <a:r>
              <a:rPr lang="en-US" dirty="0"/>
              <a:t> = 10, type = “band”, cutoff =c(.1, .2))</a:t>
            </a:r>
          </a:p>
        </p:txBody>
      </p:sp>
    </p:spTree>
    <p:extLst>
      <p:ext uri="{BB962C8B-B14F-4D97-AF65-F5344CB8AC3E}">
        <p14:creationId xmlns:p14="http://schemas.microsoft.com/office/powerpoint/2010/main" val="401250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0043-7178-D740-9DC0-CCB67DA2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336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Frequency Response Function </a:t>
            </a:r>
            <a:br>
              <a:rPr lang="en-US" dirty="0"/>
            </a:br>
            <a:r>
              <a:rPr lang="en-US" dirty="0"/>
              <a:t>(High Pass)</a:t>
            </a:r>
            <a:br>
              <a:rPr lang="en-US" dirty="0"/>
            </a:br>
            <a:r>
              <a:rPr lang="en-US" dirty="0"/>
              <a:t>First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9173E-BE07-384D-B70A-988793C49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10" y="1874933"/>
            <a:ext cx="3514582" cy="2778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AE06C5-604C-914A-BEF8-5C268C17B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28" y="4302254"/>
            <a:ext cx="2800820" cy="2432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DB7B8-8007-3046-9660-A0B5678DC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937" y="4581982"/>
            <a:ext cx="2796135" cy="21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D000-63A1-3447-8C57-992AA2CF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Frequency Response Function </a:t>
            </a:r>
            <a:br>
              <a:rPr lang="en-US" dirty="0"/>
            </a:br>
            <a:r>
              <a:rPr lang="en-US" dirty="0"/>
              <a:t>(Low Pass)</a:t>
            </a:r>
            <a:br>
              <a:rPr lang="en-US" dirty="0"/>
            </a:br>
            <a:r>
              <a:rPr lang="en-US" dirty="0"/>
              <a:t>Moving 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E6E78-0DC7-A34C-A592-3C472A8B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6" y="2101756"/>
            <a:ext cx="4513877" cy="3452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7DD8C-1309-3644-8DBB-944E60689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73" y="5828368"/>
            <a:ext cx="4748502" cy="605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AEBEE-2195-9B45-8E02-A3EDD608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875" y="2101756"/>
            <a:ext cx="4658361" cy="35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EB83-33EF-BE44-90E5-1F90FFA6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Butterworth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93DC8-218F-F14D-9146-DF7B5CA6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257" y="1359095"/>
            <a:ext cx="5990514" cy="5333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5D179-2444-F045-84CE-B03BC99D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6" y="1969732"/>
            <a:ext cx="2311400" cy="130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B6771-D6D2-0F41-8792-C60465865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66" y="3839854"/>
            <a:ext cx="22987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0015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2002</TotalTime>
  <Words>1471</Words>
  <Application>Microsoft Macintosh PowerPoint</Application>
  <PresentationFormat>On-screen Show (4:3)</PresentationFormat>
  <Paragraphs>245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Symbol</vt:lpstr>
      <vt:lpstr>Times New Roman</vt:lpstr>
      <vt:lpstr>2U</vt:lpstr>
      <vt:lpstr>Time Series: UNIT 3</vt:lpstr>
      <vt:lpstr>Break Out 1</vt:lpstr>
      <vt:lpstr>Linear Filters</vt:lpstr>
      <vt:lpstr>Spectral Density and Linear Filters</vt:lpstr>
      <vt:lpstr>Ideal Frequency Response Function (Low Pass)</vt:lpstr>
      <vt:lpstr>Ideal Frequency Response Function (Band Pass)</vt:lpstr>
      <vt:lpstr>Frequency Response Function  (High Pass) First Difference</vt:lpstr>
      <vt:lpstr>Frequency Response Function  (Low Pass) Moving Average</vt:lpstr>
      <vt:lpstr>Butterworth Filters</vt:lpstr>
      <vt:lpstr>Butterworth Filter</vt:lpstr>
      <vt:lpstr>BreakOut1</vt:lpstr>
      <vt:lpstr>End Break Out 1</vt:lpstr>
      <vt:lpstr>Break Out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Break Out 2</vt:lpstr>
      <vt:lpstr>Break Out 3</vt:lpstr>
      <vt:lpstr>AR(1) Matching</vt:lpstr>
      <vt:lpstr>AR(1) Matching</vt:lpstr>
      <vt:lpstr>End Breakout 3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Series: UNIT 3</dc:title>
  <dc:creator>Microsoft Office User</dc:creator>
  <cp:lastModifiedBy>Microsoft Office User</cp:lastModifiedBy>
  <cp:revision>17</cp:revision>
  <dcterms:created xsi:type="dcterms:W3CDTF">2019-05-21T11:33:36Z</dcterms:created>
  <dcterms:modified xsi:type="dcterms:W3CDTF">2019-09-11T16:21:46Z</dcterms:modified>
</cp:coreProperties>
</file>